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8" r:id="rId2"/>
    <p:sldId id="286" r:id="rId3"/>
    <p:sldId id="289" r:id="rId4"/>
    <p:sldId id="310" r:id="rId5"/>
    <p:sldId id="311" r:id="rId6"/>
    <p:sldId id="313" r:id="rId7"/>
    <p:sldId id="312" r:id="rId8"/>
    <p:sldId id="291" r:id="rId9"/>
    <p:sldId id="292" r:id="rId10"/>
    <p:sldId id="294" r:id="rId11"/>
    <p:sldId id="293" r:id="rId12"/>
    <p:sldId id="295" r:id="rId13"/>
    <p:sldId id="299" r:id="rId14"/>
    <p:sldId id="296" r:id="rId15"/>
    <p:sldId id="300" r:id="rId16"/>
    <p:sldId id="298" r:id="rId17"/>
    <p:sldId id="301" r:id="rId18"/>
    <p:sldId id="304" r:id="rId19"/>
    <p:sldId id="308" r:id="rId20"/>
    <p:sldId id="302" r:id="rId21"/>
    <p:sldId id="303" r:id="rId22"/>
    <p:sldId id="305" r:id="rId23"/>
    <p:sldId id="307" r:id="rId24"/>
    <p:sldId id="287" r:id="rId25"/>
    <p:sldId id="306" r:id="rId26"/>
    <p:sldId id="30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6B000D"/>
    <a:srgbClr val="4B4B4B"/>
    <a:srgbClr val="000000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8"/>
    <p:restoredTop sz="83778"/>
  </p:normalViewPr>
  <p:slideViewPr>
    <p:cSldViewPr snapToGrid="0" snapToObjects="1">
      <p:cViewPr varScale="1">
        <p:scale>
          <a:sx n="56" d="100"/>
          <a:sy n="56" d="100"/>
        </p:scale>
        <p:origin x="11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E4B9A-59D5-6742-A380-52B21DC3AAB9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40A9C-7FA0-6B44-80BB-15F40780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86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A40A9C-7FA0-6B44-80BB-15F407804F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90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1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61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84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30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9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7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33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39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6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 educational database app to schedule the courses</a:t>
            </a:r>
          </a:p>
          <a:p>
            <a:r>
              <a:rPr lang="en-US" dirty="0"/>
              <a:t>Students – Search</a:t>
            </a:r>
          </a:p>
          <a:p>
            <a:r>
              <a:rPr lang="en-US" dirty="0"/>
              <a:t>-   Enroll</a:t>
            </a:r>
          </a:p>
          <a:p>
            <a:r>
              <a:rPr lang="en-US" dirty="0"/>
              <a:t>-   Record – current</a:t>
            </a:r>
          </a:p>
          <a:p>
            <a:r>
              <a:rPr lang="en-US" dirty="0"/>
              <a:t>- history</a:t>
            </a:r>
          </a:p>
          <a:p>
            <a:r>
              <a:rPr lang="en-US" dirty="0"/>
              <a:t>- drop </a:t>
            </a:r>
          </a:p>
          <a:p>
            <a:endParaRPr lang="en-US" dirty="0"/>
          </a:p>
          <a:p>
            <a:r>
              <a:rPr lang="en-US" dirty="0"/>
              <a:t>Admin – add – students</a:t>
            </a:r>
          </a:p>
          <a:p>
            <a:r>
              <a:rPr lang="en-US" dirty="0"/>
              <a:t>      - professors</a:t>
            </a:r>
          </a:p>
          <a:p>
            <a:r>
              <a:rPr lang="en-US" dirty="0"/>
              <a:t>      - courses</a:t>
            </a:r>
          </a:p>
          <a:p>
            <a:r>
              <a:rPr lang="en-US" dirty="0"/>
              <a:t>   - edit </a:t>
            </a:r>
          </a:p>
          <a:p>
            <a:r>
              <a:rPr lang="en-US" dirty="0"/>
              <a:t>   - record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70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4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91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38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73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5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7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1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3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9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1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info of your system (what sort of database app are you building?)</a:t>
            </a:r>
          </a:p>
          <a:p>
            <a:r>
              <a:rPr lang="en-US" dirty="0"/>
              <a:t>E/R diagram</a:t>
            </a:r>
            <a:br>
              <a:rPr lang="en-US" dirty="0"/>
            </a:br>
            <a:r>
              <a:rPr lang="en-US" dirty="0"/>
              <a:t>Initial set of tables with FD's</a:t>
            </a:r>
            <a:br>
              <a:rPr lang="en-US" dirty="0"/>
            </a:br>
            <a:r>
              <a:rPr lang="en-US" dirty="0"/>
              <a:t>Normalization done showing resulting tables</a:t>
            </a:r>
            <a:br>
              <a:rPr lang="en-US" dirty="0"/>
            </a:br>
            <a:r>
              <a:rPr lang="en-US" dirty="0"/>
              <a:t>Key database features in your system</a:t>
            </a:r>
            <a:br>
              <a:rPr lang="en-US" dirty="0"/>
            </a:br>
            <a:r>
              <a:rPr lang="en-US" dirty="0"/>
              <a:t>Demo of your system in operation (implementation should be close to being complete)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819E-AB6F-0B40-9A17-31D6148B41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5837-E6C0-9243-8FC1-561610161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2B138-B209-3A47-9104-74BF1F811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5EB06-6FAB-4D4D-8D33-820647FA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47ED2-1FB9-524D-9976-F4AB1985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CA3FE-E123-F447-954B-D8C1FC85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1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9135-0CF2-BB48-B413-8026A3A7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1E99C-8AC0-5844-A3F3-FAA88636C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993F-6762-F243-85B1-717EA9D8F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1892D-0A62-F849-A40C-4080E8DF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56626-AD09-6246-90E1-A501F2EC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3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5B06F-8CEA-9F4F-B7E1-8DA628AF1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CA8EA-40AA-4047-A92F-55F4F403E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93738-70B7-9241-BF56-A96EBB7A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E37A4-2A74-914C-812B-D54598858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F7735-1297-324B-B2FE-8EBF71F5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01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9D78-F33B-BF45-9BE4-E64883CB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1D0A1-6DF4-2543-B56D-DECA205E6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443A0-9AEC-6849-A9AD-70318DC9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E2901-8A52-4341-BC0B-B1ED9331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A8A8F-3CB1-0F4C-86D8-63DF7949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F024-D208-1645-8660-EAD9B86B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E4AB7-BA51-3148-A8D8-80F3354C8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7310-A01A-CD46-B79D-1E5533C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DB04E-95C6-0C44-B9F2-FA40B52B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B8594-F234-1946-ACB0-13DFCABC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7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EC7B-4322-7043-823C-1CA433A2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6A8E-CC54-674F-B23A-B0CE01E9A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89A86-0798-4245-991E-D75247433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7485C-D0C1-F747-B364-0EF3B3FD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A4FDF-47EE-3C48-8A38-4392DCA9F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E6379-D6EF-D04F-9B5C-42628A51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1F4B-2834-524D-B374-FE6592D8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509F0-3254-C247-B4A7-CA663201A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54951-8EB6-634E-BAC1-ED50DC1D4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0E540-3E68-624F-BB14-7E4D661F6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2E886-831A-9D43-B0CC-E43730E63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CC317-6BCB-8B47-8497-CDF336544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55862-2B07-764D-A100-EA289D9E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5CB5D9-B21B-E44A-826B-FE63FD36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92DF-3C20-174D-8DF4-72547BA88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5D221-C257-8643-BA24-18D65BBA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6EBC3-39C5-AD44-9C99-A97B257CE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CDAD3-BAA9-8B40-8636-5C4084F4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9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38BD3-9F71-8A47-9C76-5369A8FC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1D75C-121F-B440-93BF-E0C2BBD1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67D4C-2E79-764E-B389-63DFDE3E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31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3997-BDCB-2E48-963F-3215E03F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63FC5-4E45-7A4B-87A3-25DBFEEB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705C9-4C0B-7141-A4E9-4ABCA10FC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E5213-9C92-7D49-A54C-3251A53C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E598F-703A-5C49-A8D9-9B3D69E5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C217B-AD42-DD4C-96FB-F23BC1BE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9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2587-98EE-E24B-91E1-B1449090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374FC-C8FC-B045-8346-3CF7D69C2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393F6-4D94-944F-BDE1-0F0397917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3CF3B-F56E-B24F-B870-8D785CC6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70ECF-23B3-944C-8FED-6EB3B172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1CF2E-FE38-9840-93AC-09A0C9F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9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E7ED2-B6C7-5B4E-A208-CFD3A42B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AD6B-5355-DE46-B673-FC55F70D2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39989-54CA-314A-AEF1-F3DC14C82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78296-5A0B-6540-A42F-3D050695353D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03080-3520-064A-BFD5-41DC1EC69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700BC-12B2-1E4D-B8F4-808E0495A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04F6D-2FB1-E54B-A78B-94F70B249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EDE43C5C-5B73-7248-A39F-1C62F4C48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1">
            <a:extLst>
              <a:ext uri="{FF2B5EF4-FFF2-40B4-BE49-F238E27FC236}">
                <a16:creationId xmlns:a16="http://schemas.microsoft.com/office/drawing/2014/main" id="{A3158263-0456-0040-8F2E-D0244C9021D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F82DD2-34D0-8644-AFE2-DFFA97A26E69}"/>
              </a:ext>
            </a:extLst>
          </p:cNvPr>
          <p:cNvGrpSpPr/>
          <p:nvPr/>
        </p:nvGrpSpPr>
        <p:grpSpPr>
          <a:xfrm>
            <a:off x="3136582" y="2914753"/>
            <a:ext cx="5918836" cy="1143102"/>
            <a:chOff x="3575122" y="2914753"/>
            <a:chExt cx="5918836" cy="11431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F01F91-0978-8748-A5C9-FBABE0C9D115}"/>
                </a:ext>
              </a:extLst>
            </p:cNvPr>
            <p:cNvSpPr txBox="1"/>
            <p:nvPr/>
          </p:nvSpPr>
          <p:spPr>
            <a:xfrm>
              <a:off x="4917750" y="3042192"/>
              <a:ext cx="323357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bg1"/>
                  </a:solidFill>
                  <a:latin typeface="Century Schoolbook" panose="02040604050505020304" pitchFamily="18" charset="0"/>
                </a:rPr>
                <a:t>LUNAR</a:t>
              </a:r>
              <a:endParaRPr lang="ko-KR" altLang="en-US" sz="6000" b="1" dirty="0">
                <a:solidFill>
                  <a:schemeClr val="bg1"/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8" name="직선 연결선 5">
              <a:extLst>
                <a:ext uri="{FF2B5EF4-FFF2-40B4-BE49-F238E27FC236}">
                  <a16:creationId xmlns:a16="http://schemas.microsoft.com/office/drawing/2014/main" id="{E2F7C084-2A6A-E145-A245-4109502A9A72}"/>
                </a:ext>
              </a:extLst>
            </p:cNvPr>
            <p:cNvCxnSpPr>
              <a:cxnSpLocks/>
            </p:cNvCxnSpPr>
            <p:nvPr/>
          </p:nvCxnSpPr>
          <p:spPr>
            <a:xfrm>
              <a:off x="3575122" y="2914753"/>
              <a:ext cx="5918836" cy="0"/>
            </a:xfrm>
            <a:prstGeom prst="line">
              <a:avLst/>
            </a:prstGeom>
            <a:ln w="762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73EE60-C9D3-6B40-9BC3-E4243E8FF352}"/>
              </a:ext>
            </a:extLst>
          </p:cNvPr>
          <p:cNvSpPr txBox="1"/>
          <p:nvPr/>
        </p:nvSpPr>
        <p:spPr>
          <a:xfrm>
            <a:off x="8549884" y="5619016"/>
            <a:ext cx="3443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bg1">
                    <a:alpha val="60000"/>
                  </a:schemeClr>
                </a:solidFill>
                <a:latin typeface="Century Gothic" panose="020B0502020202020204" pitchFamily="34" charset="0"/>
              </a:rPr>
              <a:t>Hanbin</a:t>
            </a:r>
            <a:r>
              <a:rPr lang="en-US" altLang="ko-KR" sz="2000" dirty="0">
                <a:solidFill>
                  <a:schemeClr val="bg1">
                    <a:alpha val="6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z="2000" dirty="0" err="1">
                <a:solidFill>
                  <a:schemeClr val="bg1">
                    <a:alpha val="60000"/>
                  </a:schemeClr>
                </a:solidFill>
                <a:latin typeface="Century Gothic" panose="020B0502020202020204" pitchFamily="34" charset="0"/>
              </a:rPr>
              <a:t>Baik</a:t>
            </a:r>
            <a:endParaRPr lang="en-US" altLang="ko-KR" sz="2000" dirty="0">
              <a:solidFill>
                <a:schemeClr val="bg1">
                  <a:alpha val="60000"/>
                </a:schemeClr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altLang="ko-KR" sz="2000" dirty="0">
                <a:solidFill>
                  <a:schemeClr val="bg1">
                    <a:alpha val="60000"/>
                  </a:schemeClr>
                </a:solidFill>
                <a:latin typeface="Century Gothic" panose="020B0502020202020204" pitchFamily="34" charset="0"/>
              </a:rPr>
              <a:t>Hanna Jung</a:t>
            </a:r>
          </a:p>
          <a:p>
            <a:pPr algn="r"/>
            <a:r>
              <a:rPr lang="en-US" altLang="ko-KR" sz="2000" dirty="0">
                <a:solidFill>
                  <a:schemeClr val="bg1">
                    <a:alpha val="60000"/>
                  </a:schemeClr>
                </a:solidFill>
                <a:latin typeface="Century Gothic" panose="020B0502020202020204" pitchFamily="34" charset="0"/>
              </a:rPr>
              <a:t>Hyejun Jeong</a:t>
            </a:r>
          </a:p>
        </p:txBody>
      </p:sp>
    </p:spTree>
    <p:extLst>
      <p:ext uri="{BB962C8B-B14F-4D97-AF65-F5344CB8AC3E}">
        <p14:creationId xmlns:p14="http://schemas.microsoft.com/office/powerpoint/2010/main" val="1253840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6918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Key Database Features: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FFE1B7-F705-1045-BCB7-96E14D2301CE}"/>
              </a:ext>
            </a:extLst>
          </p:cNvPr>
          <p:cNvGrpSpPr/>
          <p:nvPr/>
        </p:nvGrpSpPr>
        <p:grpSpPr>
          <a:xfrm>
            <a:off x="758777" y="4382302"/>
            <a:ext cx="6161827" cy="523220"/>
            <a:chOff x="758777" y="3976502"/>
            <a:chExt cx="6161827" cy="5232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1808EE-6E57-CC4E-BA4E-F3A9D2E372D5}"/>
                </a:ext>
              </a:extLst>
            </p:cNvPr>
            <p:cNvSpPr txBox="1"/>
            <p:nvPr/>
          </p:nvSpPr>
          <p:spPr>
            <a:xfrm>
              <a:off x="1105618" y="3976502"/>
              <a:ext cx="5814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View Current/History Record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5545A-7A7E-0445-8B78-88688E51876C}"/>
                </a:ext>
              </a:extLst>
            </p:cNvPr>
            <p:cNvSpPr/>
            <p:nvPr/>
          </p:nvSpPr>
          <p:spPr>
            <a:xfrm>
              <a:off x="758777" y="4148112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9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359A4-BF6B-A84C-87B1-8A9BA2E1A813}"/>
              </a:ext>
            </a:extLst>
          </p:cNvPr>
          <p:cNvGrpSpPr/>
          <p:nvPr/>
        </p:nvGrpSpPr>
        <p:grpSpPr>
          <a:xfrm>
            <a:off x="758777" y="2828083"/>
            <a:ext cx="7189469" cy="523220"/>
            <a:chOff x="758777" y="2930807"/>
            <a:chExt cx="7189469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7F7403-48AD-0142-96ED-D2B4EFA1FB0C}"/>
                </a:ext>
              </a:extLst>
            </p:cNvPr>
            <p:cNvSpPr txBox="1"/>
            <p:nvPr/>
          </p:nvSpPr>
          <p:spPr>
            <a:xfrm>
              <a:off x="1105618" y="2930807"/>
              <a:ext cx="6842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Search Classes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6CFC0A-3267-E241-8F58-35256474D22F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90000"/>
                </a:solidFill>
              </a:endParaRPr>
            </a:p>
          </p:txBody>
        </p:sp>
      </p:grpSp>
      <p:sp>
        <p:nvSpPr>
          <p:cNvPr id="17" name="テキスト ボックス 15">
            <a:extLst>
              <a:ext uri="{FF2B5EF4-FFF2-40B4-BE49-F238E27FC236}">
                <a16:creationId xmlns:a16="http://schemas.microsoft.com/office/drawing/2014/main" id="{68ABA063-1B1D-914F-B3C5-3BE2DF23CBCB}"/>
              </a:ext>
            </a:extLst>
          </p:cNvPr>
          <p:cNvSpPr txBox="1"/>
          <p:nvPr/>
        </p:nvSpPr>
        <p:spPr>
          <a:xfrm>
            <a:off x="6871197" y="558597"/>
            <a:ext cx="20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i="1" dirty="0">
                <a:solidFill>
                  <a:srgbClr val="4B4B4B"/>
                </a:solidFill>
                <a:latin typeface="Century Gothic" panose="020B0502020202020204" pitchFamily="34" charset="0"/>
              </a:rPr>
              <a:t>Student</a:t>
            </a:r>
            <a:endParaRPr kumimoji="1" lang="ja-JP" altLang="en-US" sz="2400" i="1" dirty="0">
              <a:solidFill>
                <a:srgbClr val="4B4B4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05A527-06DB-404D-BF98-C326BAAD7164}"/>
              </a:ext>
            </a:extLst>
          </p:cNvPr>
          <p:cNvGrpSpPr/>
          <p:nvPr/>
        </p:nvGrpSpPr>
        <p:grpSpPr>
          <a:xfrm>
            <a:off x="758777" y="2050974"/>
            <a:ext cx="8209377" cy="523220"/>
            <a:chOff x="758777" y="2930807"/>
            <a:chExt cx="8209377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7CA527-3766-0D49-B0C4-CFBF0847A07F}"/>
                </a:ext>
              </a:extLst>
            </p:cNvPr>
            <p:cNvSpPr txBox="1"/>
            <p:nvPr/>
          </p:nvSpPr>
          <p:spPr>
            <a:xfrm>
              <a:off x="1105618" y="2930807"/>
              <a:ext cx="78625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Log-in (Student)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35B3F3-750B-0940-9852-16A23BDD53E4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4C774D-F855-6240-86D8-84384B457FA2}"/>
              </a:ext>
            </a:extLst>
          </p:cNvPr>
          <p:cNvGrpSpPr/>
          <p:nvPr/>
        </p:nvGrpSpPr>
        <p:grpSpPr>
          <a:xfrm>
            <a:off x="758777" y="5159412"/>
            <a:ext cx="6161827" cy="523220"/>
            <a:chOff x="758777" y="3976502"/>
            <a:chExt cx="6161827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400C12-9000-744B-9D12-C8E0DE1222E6}"/>
                </a:ext>
              </a:extLst>
            </p:cNvPr>
            <p:cNvSpPr txBox="1"/>
            <p:nvPr/>
          </p:nvSpPr>
          <p:spPr>
            <a:xfrm>
              <a:off x="1105618" y="3976502"/>
              <a:ext cx="5814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Drop Classes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B51DA7-8CC1-5647-B04F-6ACC2BD01EDF}"/>
                </a:ext>
              </a:extLst>
            </p:cNvPr>
            <p:cNvSpPr/>
            <p:nvPr/>
          </p:nvSpPr>
          <p:spPr>
            <a:xfrm>
              <a:off x="758777" y="4148112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9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719A2C-304C-A448-BCAB-A90066B51EB0}"/>
              </a:ext>
            </a:extLst>
          </p:cNvPr>
          <p:cNvGrpSpPr/>
          <p:nvPr/>
        </p:nvGrpSpPr>
        <p:grpSpPr>
          <a:xfrm>
            <a:off x="758777" y="3605192"/>
            <a:ext cx="7189469" cy="523220"/>
            <a:chOff x="758777" y="2930807"/>
            <a:chExt cx="7189469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4ED9C2-7B05-EB4B-895D-7939040DAEE8}"/>
                </a:ext>
              </a:extLst>
            </p:cNvPr>
            <p:cNvSpPr txBox="1"/>
            <p:nvPr/>
          </p:nvSpPr>
          <p:spPr>
            <a:xfrm>
              <a:off x="1105618" y="2930807"/>
              <a:ext cx="6842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Enroll Classes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755B7D1-7CC2-0147-B81D-E42B420A8422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9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259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Demo: </a:t>
            </a:r>
            <a:endParaRPr lang="ko-KR" altLang="en-US" sz="4800" spc="-1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582EFD9-F7E3-C14A-A60C-B64CD238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64" y="1104676"/>
            <a:ext cx="7572671" cy="50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4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Demo: </a:t>
            </a:r>
            <a:endParaRPr lang="ko-KR" altLang="en-US" sz="4800" spc="-1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753687-5C8A-7343-BB6B-E1E0E96D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09" y="1817603"/>
            <a:ext cx="5220000" cy="3926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EC443-9519-6E48-B701-AA44B19F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2" y="1817603"/>
            <a:ext cx="5220000" cy="37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8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A3BAB7-6954-B947-9CE9-2DEAB2773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6"/>
          <a:stretch/>
        </p:blipFill>
        <p:spPr>
          <a:xfrm>
            <a:off x="567047" y="71308"/>
            <a:ext cx="5400000" cy="6662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6AA3F-D05E-2F43-B184-E3E1DE91A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" b="998"/>
          <a:stretch/>
        </p:blipFill>
        <p:spPr>
          <a:xfrm>
            <a:off x="6318739" y="71308"/>
            <a:ext cx="5400000" cy="57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Demo: </a:t>
            </a:r>
            <a:endParaRPr lang="ko-KR" altLang="en-US" sz="4800" spc="-1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32DDD3-463E-E54E-936D-F96DD0A2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66" y="928434"/>
            <a:ext cx="8220668" cy="50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4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6D1D00-1AEB-2442-927B-06B5DE15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65" y="248756"/>
            <a:ext cx="8443270" cy="63604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4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Demo: </a:t>
            </a:r>
            <a:endParaRPr lang="ko-KR" altLang="en-US" sz="4800" spc="-1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DD2D3-1C76-7340-ADF9-DE14F31D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16" y="852742"/>
            <a:ext cx="7912169" cy="5152516"/>
          </a:xfrm>
          <a:prstGeom prst="rect">
            <a:avLst/>
          </a:prstGeom>
        </p:spPr>
      </p:pic>
      <p:sp>
        <p:nvSpPr>
          <p:cNvPr id="8" name="テキスト ボックス 15">
            <a:extLst>
              <a:ext uri="{FF2B5EF4-FFF2-40B4-BE49-F238E27FC236}">
                <a16:creationId xmlns:a16="http://schemas.microsoft.com/office/drawing/2014/main" id="{52BEBA83-A9A7-8B45-94B4-9DA884973C32}"/>
              </a:ext>
            </a:extLst>
          </p:cNvPr>
          <p:cNvSpPr txBox="1"/>
          <p:nvPr/>
        </p:nvSpPr>
        <p:spPr>
          <a:xfrm>
            <a:off x="111822" y="1031613"/>
            <a:ext cx="20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i="1" dirty="0">
                <a:solidFill>
                  <a:srgbClr val="4B4B4B"/>
                </a:solidFill>
                <a:latin typeface="Century Gothic" panose="020B0502020202020204" pitchFamily="34" charset="0"/>
              </a:rPr>
              <a:t>Student</a:t>
            </a:r>
            <a:endParaRPr kumimoji="1" lang="ja-JP" altLang="en-US" sz="2400" i="1" dirty="0">
              <a:solidFill>
                <a:srgbClr val="4B4B4B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7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Demo: </a:t>
            </a:r>
            <a:endParaRPr lang="ko-KR" altLang="en-US" sz="4800" spc="-1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99C9AF6-3BA9-9941-808A-AC237616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23" y="311728"/>
            <a:ext cx="707155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08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Demo: </a:t>
            </a:r>
            <a:endParaRPr lang="ko-KR" altLang="en-US" sz="4800" spc="-1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A59438-E2B4-FE44-8CA0-1CD06E046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420741"/>
            <a:ext cx="8640000" cy="45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4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DC259DA-9AA2-444B-802F-396E0485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76" y="0"/>
            <a:ext cx="923624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F00920-B29D-E948-A227-A6B5FA39C505}"/>
              </a:ext>
            </a:extLst>
          </p:cNvPr>
          <p:cNvSpPr/>
          <p:nvPr/>
        </p:nvSpPr>
        <p:spPr>
          <a:xfrm>
            <a:off x="1852863" y="5390148"/>
            <a:ext cx="8357937" cy="1355557"/>
          </a:xfrm>
          <a:prstGeom prst="rect">
            <a:avLst/>
          </a:prstGeom>
          <a:noFill/>
          <a:ln w="38100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8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2672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Domain: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15">
            <a:extLst>
              <a:ext uri="{FF2B5EF4-FFF2-40B4-BE49-F238E27FC236}">
                <a16:creationId xmlns:a16="http://schemas.microsoft.com/office/drawing/2014/main" id="{67A84ADB-3011-A741-9EF1-0F94E1012A87}"/>
              </a:ext>
            </a:extLst>
          </p:cNvPr>
          <p:cNvSpPr txBox="1"/>
          <p:nvPr/>
        </p:nvSpPr>
        <p:spPr>
          <a:xfrm>
            <a:off x="94129" y="988421"/>
            <a:ext cx="916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An Educational Database App to Schedule the Courses</a:t>
            </a:r>
            <a:endParaRPr kumimoji="1" lang="ja-JP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E449A-5DFC-054C-BD5A-0DBBF47F790E}"/>
              </a:ext>
            </a:extLst>
          </p:cNvPr>
          <p:cNvGrpSpPr/>
          <p:nvPr/>
        </p:nvGrpSpPr>
        <p:grpSpPr>
          <a:xfrm>
            <a:off x="4148762" y="4225388"/>
            <a:ext cx="4601499" cy="1992626"/>
            <a:chOff x="6783059" y="3122049"/>
            <a:chExt cx="4601499" cy="199262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4359A4-BF6B-A84C-87B1-8A9BA2E1A813}"/>
                </a:ext>
              </a:extLst>
            </p:cNvPr>
            <p:cNvGrpSpPr/>
            <p:nvPr/>
          </p:nvGrpSpPr>
          <p:grpSpPr>
            <a:xfrm>
              <a:off x="6783059" y="3122049"/>
              <a:ext cx="4601499" cy="523220"/>
              <a:chOff x="758777" y="2930807"/>
              <a:chExt cx="4601499" cy="52322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7F7403-48AD-0142-96ED-D2B4EFA1FB0C}"/>
                  </a:ext>
                </a:extLst>
              </p:cNvPr>
              <p:cNvSpPr txBox="1"/>
              <p:nvPr/>
            </p:nvSpPr>
            <p:spPr>
              <a:xfrm>
                <a:off x="1105618" y="2930807"/>
                <a:ext cx="4254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990000"/>
                    </a:solidFill>
                    <a:latin typeface="Century Gothic" panose="020B0502020202020204" pitchFamily="34" charset="0"/>
                  </a:rPr>
                  <a:t>Admin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6CFC0A-3267-E241-8F58-35256474D22F}"/>
                  </a:ext>
                </a:extLst>
              </p:cNvPr>
              <p:cNvSpPr/>
              <p:nvPr/>
            </p:nvSpPr>
            <p:spPr>
              <a:xfrm>
                <a:off x="758777" y="3102417"/>
                <a:ext cx="180000" cy="180000"/>
              </a:xfrm>
              <a:prstGeom prst="rect">
                <a:avLst/>
              </a:prstGeom>
              <a:pattFill prst="ltUpDiag">
                <a:fgClr>
                  <a:srgbClr val="9900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90000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BBDE4-A9C7-6C46-ADDA-90E21F1F142D}"/>
                </a:ext>
              </a:extLst>
            </p:cNvPr>
            <p:cNvSpPr txBox="1"/>
            <p:nvPr/>
          </p:nvSpPr>
          <p:spPr>
            <a:xfrm>
              <a:off x="7139223" y="3637347"/>
              <a:ext cx="291917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Add students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Add Professors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Add Courses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Edit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View a student’s record</a:t>
              </a:r>
              <a:endParaRPr lang="en-US" altLang="ko-KR" i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F904D0B-9C24-FA48-9D3C-7CEB39E9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7" y="4183201"/>
            <a:ext cx="1800000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925148-2F49-854B-BE00-B760402067C7}"/>
              </a:ext>
            </a:extLst>
          </p:cNvPr>
          <p:cNvGrpSpPr/>
          <p:nvPr/>
        </p:nvGrpSpPr>
        <p:grpSpPr>
          <a:xfrm>
            <a:off x="4148762" y="2018829"/>
            <a:ext cx="3615928" cy="1992626"/>
            <a:chOff x="1211566" y="3122049"/>
            <a:chExt cx="3615928" cy="19926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DCBD5E1-628F-6542-8D8E-2B2E37F26862}"/>
                </a:ext>
              </a:extLst>
            </p:cNvPr>
            <p:cNvGrpSpPr/>
            <p:nvPr/>
          </p:nvGrpSpPr>
          <p:grpSpPr>
            <a:xfrm>
              <a:off x="1211566" y="3122049"/>
              <a:ext cx="3615928" cy="523220"/>
              <a:chOff x="758777" y="2930807"/>
              <a:chExt cx="3615928" cy="52322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5FF5D2-5F53-6641-97BA-B12407DB6DA9}"/>
                  </a:ext>
                </a:extLst>
              </p:cNvPr>
              <p:cNvSpPr txBox="1"/>
              <p:nvPr/>
            </p:nvSpPr>
            <p:spPr>
              <a:xfrm>
                <a:off x="1105618" y="2930807"/>
                <a:ext cx="3269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990000"/>
                    </a:solidFill>
                    <a:latin typeface="Century Gothic" panose="020B0502020202020204" pitchFamily="34" charset="0"/>
                  </a:rPr>
                  <a:t>Student  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E45D03-ED44-294A-83F7-999937814140}"/>
                  </a:ext>
                </a:extLst>
              </p:cNvPr>
              <p:cNvSpPr/>
              <p:nvPr/>
            </p:nvSpPr>
            <p:spPr>
              <a:xfrm>
                <a:off x="758777" y="3102417"/>
                <a:ext cx="180000" cy="180000"/>
              </a:xfrm>
              <a:prstGeom prst="rect">
                <a:avLst/>
              </a:prstGeom>
              <a:pattFill prst="ltUpDiag">
                <a:fgClr>
                  <a:srgbClr val="9900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990000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4709AE-2AEF-1C41-AA8F-22923EA1594F}"/>
                </a:ext>
              </a:extLst>
            </p:cNvPr>
            <p:cNvSpPr txBox="1"/>
            <p:nvPr/>
          </p:nvSpPr>
          <p:spPr>
            <a:xfrm>
              <a:off x="1567730" y="3637347"/>
              <a:ext cx="279815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Search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Enroll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Record – current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Record - history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i="1" dirty="0">
                  <a:solidFill>
                    <a:schemeClr val="tx2">
                      <a:lumMod val="75000"/>
                    </a:schemeClr>
                  </a:solidFill>
                </a:rPr>
                <a:t>Drop</a:t>
              </a:r>
              <a:endParaRPr lang="en-US" altLang="ko-KR" i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CCCDBAC-F561-2E46-9E33-44BFE3A7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37" y="197664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Demo: </a:t>
            </a:r>
            <a:endParaRPr lang="ko-KR" altLang="en-US" sz="4800" spc="-1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FE3E892-F9D3-F845-9128-1242B11C2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268473"/>
            <a:ext cx="8640000" cy="51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64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BE932-7156-4042-9CF7-A2D7913C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00" y="232375"/>
            <a:ext cx="8460000" cy="63932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52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Demo: </a:t>
            </a:r>
            <a:endParaRPr lang="ko-KR" altLang="en-US" sz="4800" spc="-100" dirty="0">
              <a:solidFill>
                <a:schemeClr val="tx1">
                  <a:lumMod val="65000"/>
                  <a:lumOff val="3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96090C7-2AA2-3041-A8D5-F2AF404F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292244"/>
            <a:ext cx="8640000" cy="482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0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0765822-A067-6E47-B2FB-F90603D4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001" y="0"/>
            <a:ext cx="7549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87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EDE43C5C-5B73-7248-A39F-1C62F4C4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1">
            <a:extLst>
              <a:ext uri="{FF2B5EF4-FFF2-40B4-BE49-F238E27FC236}">
                <a16:creationId xmlns:a16="http://schemas.microsoft.com/office/drawing/2014/main" id="{A3158263-0456-0040-8F2E-D0244C9021D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3E13C-21EA-3B49-B13C-0CF28DF9176A}"/>
              </a:ext>
            </a:extLst>
          </p:cNvPr>
          <p:cNvSpPr txBox="1"/>
          <p:nvPr/>
        </p:nvSpPr>
        <p:spPr>
          <a:xfrm>
            <a:off x="579560" y="752494"/>
            <a:ext cx="3982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100" dirty="0">
                <a:solidFill>
                  <a:schemeClr val="bg1"/>
                </a:solidFill>
                <a:latin typeface="Century Gothic" panose="020B0502020202020204" pitchFamily="34" charset="0"/>
              </a:rPr>
              <a:t>Questions?</a:t>
            </a:r>
            <a:endParaRPr lang="ko-KR" altLang="en-US" sz="5400" spc="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직선 연결선 5">
            <a:extLst>
              <a:ext uri="{FF2B5EF4-FFF2-40B4-BE49-F238E27FC236}">
                <a16:creationId xmlns:a16="http://schemas.microsoft.com/office/drawing/2014/main" id="{10959A49-8E17-FF45-889D-A971F76DDFD8}"/>
              </a:ext>
            </a:extLst>
          </p:cNvPr>
          <p:cNvCxnSpPr>
            <a:cxnSpLocks/>
          </p:cNvCxnSpPr>
          <p:nvPr/>
        </p:nvCxnSpPr>
        <p:spPr>
          <a:xfrm>
            <a:off x="579560" y="651683"/>
            <a:ext cx="5918836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424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F32478-191C-9745-AA1A-9D25B5272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322207"/>
            <a:ext cx="8640000" cy="621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7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DCBD5E1-628F-6542-8D8E-2B2E37F26862}"/>
              </a:ext>
            </a:extLst>
          </p:cNvPr>
          <p:cNvGrpSpPr/>
          <p:nvPr/>
        </p:nvGrpSpPr>
        <p:grpSpPr>
          <a:xfrm>
            <a:off x="758777" y="1680864"/>
            <a:ext cx="4601499" cy="523220"/>
            <a:chOff x="758777" y="2930807"/>
            <a:chExt cx="4601499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5FF5D2-5F53-6641-97BA-B12407DB6DA9}"/>
                </a:ext>
              </a:extLst>
            </p:cNvPr>
            <p:cNvSpPr txBox="1"/>
            <p:nvPr/>
          </p:nvSpPr>
          <p:spPr>
            <a:xfrm>
              <a:off x="1105618" y="2930807"/>
              <a:ext cx="4254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Personal Information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E45D03-ED44-294A-83F7-999937814140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A4709AE-2AEF-1C41-AA8F-22923EA1594F}"/>
              </a:ext>
            </a:extLst>
          </p:cNvPr>
          <p:cNvSpPr txBox="1"/>
          <p:nvPr/>
        </p:nvSpPr>
        <p:spPr>
          <a:xfrm>
            <a:off x="1114941" y="2125223"/>
            <a:ext cx="82638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700" i="1" dirty="0">
                <a:solidFill>
                  <a:schemeClr val="tx2">
                    <a:lumMod val="75000"/>
                  </a:schemeClr>
                </a:solidFill>
              </a:rPr>
              <a:t>Any information related to a living natural person who can be identified/identifiable from it</a:t>
            </a:r>
          </a:p>
          <a:p>
            <a:r>
              <a:rPr lang="en-US" altLang="ko-KR" sz="1700" b="1" i="1" dirty="0">
                <a:solidFill>
                  <a:schemeClr val="tx2">
                    <a:lumMod val="75000"/>
                  </a:schemeClr>
                </a:solidFill>
              </a:rPr>
              <a:t>Direct information</a:t>
            </a:r>
            <a:r>
              <a:rPr lang="en-US" altLang="ko-KR" sz="1700" i="1" dirty="0">
                <a:solidFill>
                  <a:schemeClr val="tx2">
                    <a:lumMod val="75000"/>
                  </a:schemeClr>
                </a:solidFill>
              </a:rPr>
              <a:t>: name, resident registration number, image)</a:t>
            </a:r>
          </a:p>
          <a:p>
            <a:r>
              <a:rPr lang="en-US" altLang="ko-KR" sz="1700" b="1" i="1" dirty="0">
                <a:solidFill>
                  <a:schemeClr val="tx2">
                    <a:lumMod val="75000"/>
                  </a:schemeClr>
                </a:solidFill>
              </a:rPr>
              <a:t>Indirect information</a:t>
            </a:r>
            <a:r>
              <a:rPr lang="en-US" altLang="ko-KR" sz="1700" i="1" dirty="0">
                <a:solidFill>
                  <a:schemeClr val="tx2">
                    <a:lumMod val="75000"/>
                  </a:schemeClr>
                </a:solidFill>
              </a:rPr>
              <a:t>: identify a specific individual combined with other information.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5327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Normalidfdzation</a:t>
            </a:r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FFE1B7-F705-1045-BCB7-96E14D2301CE}"/>
              </a:ext>
            </a:extLst>
          </p:cNvPr>
          <p:cNvGrpSpPr/>
          <p:nvPr/>
        </p:nvGrpSpPr>
        <p:grpSpPr>
          <a:xfrm>
            <a:off x="758777" y="4725513"/>
            <a:ext cx="6161827" cy="523220"/>
            <a:chOff x="758777" y="3976502"/>
            <a:chExt cx="6161827" cy="5232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1808EE-6E57-CC4E-BA4E-F3A9D2E372D5}"/>
                </a:ext>
              </a:extLst>
            </p:cNvPr>
            <p:cNvSpPr txBox="1"/>
            <p:nvPr/>
          </p:nvSpPr>
          <p:spPr>
            <a:xfrm>
              <a:off x="1105618" y="3976502"/>
              <a:ext cx="5814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Personal Information Controller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5545A-7A7E-0445-8B78-88688E51876C}"/>
                </a:ext>
              </a:extLst>
            </p:cNvPr>
            <p:cNvSpPr/>
            <p:nvPr/>
          </p:nvSpPr>
          <p:spPr>
            <a:xfrm>
              <a:off x="758777" y="4148112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9000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1E553C1-A1E5-6A4E-B18C-FB1E7CDEAF40}"/>
              </a:ext>
            </a:extLst>
          </p:cNvPr>
          <p:cNvSpPr txBox="1"/>
          <p:nvPr/>
        </p:nvSpPr>
        <p:spPr>
          <a:xfrm>
            <a:off x="1114941" y="5251618"/>
            <a:ext cx="107896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i="1" dirty="0">
                <a:solidFill>
                  <a:schemeClr val="tx2">
                    <a:lumMod val="75000"/>
                  </a:schemeClr>
                </a:solidFill>
              </a:rPr>
              <a:t>A public institution, legal person, organization, individual, etc.</a:t>
            </a:r>
          </a:p>
          <a:p>
            <a:r>
              <a:rPr lang="en-US" altLang="ko-KR" sz="1670" i="1" dirty="0">
                <a:solidFill>
                  <a:schemeClr val="tx2">
                    <a:lumMod val="75000"/>
                  </a:schemeClr>
                </a:solidFill>
              </a:rPr>
              <a:t>Processes directly/indirectly personal information to operate personal information files for official/business purposes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359A4-BF6B-A84C-87B1-8A9BA2E1A813}"/>
              </a:ext>
            </a:extLst>
          </p:cNvPr>
          <p:cNvGrpSpPr/>
          <p:nvPr/>
        </p:nvGrpSpPr>
        <p:grpSpPr>
          <a:xfrm>
            <a:off x="758777" y="3471340"/>
            <a:ext cx="4601499" cy="523220"/>
            <a:chOff x="758777" y="2930807"/>
            <a:chExt cx="4601499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7F7403-48AD-0142-96ED-D2B4EFA1FB0C}"/>
                </a:ext>
              </a:extLst>
            </p:cNvPr>
            <p:cNvSpPr txBox="1"/>
            <p:nvPr/>
          </p:nvSpPr>
          <p:spPr>
            <a:xfrm>
              <a:off x="1105618" y="2930807"/>
              <a:ext cx="4254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Sensitive Information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6CFC0A-3267-E241-8F58-35256474D22F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9000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A4D52D3-920D-084F-B527-F5F80F2E830D}"/>
              </a:ext>
            </a:extLst>
          </p:cNvPr>
          <p:cNvSpPr txBox="1"/>
          <p:nvPr/>
        </p:nvSpPr>
        <p:spPr>
          <a:xfrm>
            <a:off x="1114941" y="3932895"/>
            <a:ext cx="10981169" cy="542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700" i="1" dirty="0">
                <a:solidFill>
                  <a:schemeClr val="tx2">
                    <a:lumMod val="75000"/>
                  </a:schemeClr>
                </a:solidFill>
              </a:rPr>
              <a:t>ideology, belief, admission/exit to/from trade unions or political parties, political mindset, health, sexual life, etc.</a:t>
            </a:r>
          </a:p>
        </p:txBody>
      </p:sp>
    </p:spTree>
    <p:extLst>
      <p:ext uri="{BB962C8B-B14F-4D97-AF65-F5344CB8AC3E}">
        <p14:creationId xmlns:p14="http://schemas.microsoft.com/office/powerpoint/2010/main" val="236013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4100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E/R Diagram: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353C715-D9EA-7448-8706-9D077A6C1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1132708"/>
            <a:ext cx="8640000" cy="53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4100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E/R Diagram: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B06CB4F-F295-4788-B058-C178E6C3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90" y="1023178"/>
            <a:ext cx="8618220" cy="54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3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696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Functional Dependency: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E1475-B603-0344-8054-EE7B27DE0CC9}"/>
              </a:ext>
            </a:extLst>
          </p:cNvPr>
          <p:cNvGrpSpPr/>
          <p:nvPr/>
        </p:nvGrpSpPr>
        <p:grpSpPr>
          <a:xfrm>
            <a:off x="6457828" y="2794323"/>
            <a:ext cx="6314883" cy="2154436"/>
            <a:chOff x="758777" y="2930807"/>
            <a:chExt cx="6314883" cy="21544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882D7-1C94-6240-8AF9-B6AFFEB07FD8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Dept (D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DNCSPR)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N  NCSPR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N  CSP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N  CSR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D  R		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1AEEE9-3CCD-4E43-85AA-FFF2B21C24A3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F497B3-6D4A-6942-A4C7-C74C39053010}"/>
              </a:ext>
            </a:extLst>
          </p:cNvPr>
          <p:cNvGrpSpPr/>
          <p:nvPr/>
        </p:nvGrpSpPr>
        <p:grpSpPr>
          <a:xfrm>
            <a:off x="6457828" y="1638246"/>
            <a:ext cx="6314883" cy="1415772"/>
            <a:chOff x="758777" y="2930807"/>
            <a:chExt cx="6314883" cy="14157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9F7013-296A-9240-B2F5-29C2D81C04C0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Students (I  INGCSRT)</a:t>
              </a:r>
            </a:p>
            <a:p>
              <a:endParaRPr lang="en-US" altLang="ko-KR" sz="1000" dirty="0">
                <a:solidFill>
                  <a:srgbClr val="990000"/>
                </a:solidFill>
                <a:latin typeface="Century Gothic" panose="020B050202020202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I  N</a:t>
              </a:r>
            </a:p>
            <a:p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B66DA7-94C7-1E47-86C5-1CB785BA2591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E8AF61-D142-134E-BA44-E37E5DD9076B}"/>
              </a:ext>
            </a:extLst>
          </p:cNvPr>
          <p:cNvGrpSpPr/>
          <p:nvPr/>
        </p:nvGrpSpPr>
        <p:grpSpPr>
          <a:xfrm>
            <a:off x="6457828" y="5095693"/>
            <a:ext cx="6314883" cy="1415772"/>
            <a:chOff x="758777" y="2930807"/>
            <a:chExt cx="6314883" cy="141577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CCB0B-6ADE-D342-8298-32ECEFAF3025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Professors (P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PNC)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P  N		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PC  N	 N  PC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20F32A-CFDD-FB40-9CEC-C04CFAAB942D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223751-67D3-E148-9956-535265522167}"/>
              </a:ext>
            </a:extLst>
          </p:cNvPr>
          <p:cNvGrpSpPr/>
          <p:nvPr/>
        </p:nvGrpSpPr>
        <p:grpSpPr>
          <a:xfrm>
            <a:off x="758777" y="5095693"/>
            <a:ext cx="6314883" cy="1046440"/>
            <a:chOff x="758777" y="2930807"/>
            <a:chExt cx="6314883" cy="10464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B2A79-A0A5-744B-A4E3-3BC20836EF44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solidFill>
                    <a:srgbClr val="990000"/>
                  </a:solidFill>
                  <a:latin typeface="Century Gothic" panose="020B0502020202020204" pitchFamily="34" charset="0"/>
                </a:rPr>
                <a:t>SBCReq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 (I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IN)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I  N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AF301B-98B7-024F-A9B9-8BAF36D5526D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sp>
        <p:nvSpPr>
          <p:cNvPr id="32" name="テキスト ボックス 15">
            <a:extLst>
              <a:ext uri="{FF2B5EF4-FFF2-40B4-BE49-F238E27FC236}">
                <a16:creationId xmlns:a16="http://schemas.microsoft.com/office/drawing/2014/main" id="{953E6E31-22CB-9346-A3AD-F23CC29A76A6}"/>
              </a:ext>
            </a:extLst>
          </p:cNvPr>
          <p:cNvSpPr txBox="1"/>
          <p:nvPr/>
        </p:nvSpPr>
        <p:spPr>
          <a:xfrm>
            <a:off x="6941247" y="558597"/>
            <a:ext cx="20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i="1" dirty="0">
                <a:solidFill>
                  <a:srgbClr val="4B4B4B"/>
                </a:solidFill>
                <a:latin typeface="Century Gothic" panose="020B0502020202020204" pitchFamily="34" charset="0"/>
              </a:rPr>
              <a:t>BEFORE</a:t>
            </a:r>
            <a:endParaRPr kumimoji="1" lang="ja-JP" altLang="en-US" sz="2400" i="1" dirty="0">
              <a:solidFill>
                <a:srgbClr val="4B4B4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C8252-1FD5-E345-A9FB-F5D0EE38B1CF}"/>
              </a:ext>
            </a:extLst>
          </p:cNvPr>
          <p:cNvGrpSpPr/>
          <p:nvPr/>
        </p:nvGrpSpPr>
        <p:grpSpPr>
          <a:xfrm>
            <a:off x="758777" y="3938025"/>
            <a:ext cx="6314883" cy="1046440"/>
            <a:chOff x="758777" y="2930807"/>
            <a:chExt cx="6314883" cy="10464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9A36DD-7269-0144-8B97-2889C5BD717F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Record (RS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RSTC)</a:t>
              </a:r>
            </a:p>
            <a:p>
              <a:endParaRPr lang="en-US" altLang="ko-KR" sz="1000" dirty="0">
                <a:solidFill>
                  <a:srgbClr val="99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-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EAF4D0-ECC8-064F-A9FF-B89ADF58FA20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11A822-A1AF-8A41-A2EF-4DC0BF746178}"/>
              </a:ext>
            </a:extLst>
          </p:cNvPr>
          <p:cNvGrpSpPr/>
          <p:nvPr/>
        </p:nvGrpSpPr>
        <p:grpSpPr>
          <a:xfrm>
            <a:off x="758777" y="1614504"/>
            <a:ext cx="6314883" cy="2585323"/>
            <a:chOff x="758777" y="2930807"/>
            <a:chExt cx="6314883" cy="258532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9A4F83-9746-4F43-9911-C54208967E53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Course (</a:t>
              </a:r>
              <a:r>
                <a:rPr lang="en-US" altLang="ko-KR" sz="25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C</a:t>
              </a:r>
              <a:r>
                <a:rPr lang="en-US" altLang="ko-KR" sz="25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CJRTMNDYSEOPUA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JRMS  T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JRMS  YSE	JRMS  I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YSE  O	O  YSE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I  YSEO	S  YSEO</a:t>
              </a:r>
            </a:p>
            <a:p>
              <a:endParaRPr lang="en-US" altLang="ko-KR" sz="2800" dirty="0">
                <a:solidFill>
                  <a:srgbClr val="99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B2B86F-24B0-5544-9817-C07A3E533A23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26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696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Functional Dependency: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E1475-B603-0344-8054-EE7B27DE0CC9}"/>
              </a:ext>
            </a:extLst>
          </p:cNvPr>
          <p:cNvGrpSpPr/>
          <p:nvPr/>
        </p:nvGrpSpPr>
        <p:grpSpPr>
          <a:xfrm>
            <a:off x="758777" y="1622689"/>
            <a:ext cx="6314883" cy="2154436"/>
            <a:chOff x="758777" y="2930807"/>
            <a:chExt cx="6314883" cy="21544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882D7-1C94-6240-8AF9-B6AFFEB07FD8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Dept (D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DNC)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D  NC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D  N		N  C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D  C		C  D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N  C		C  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1AEEE9-3CCD-4E43-85AA-FFF2B21C24A3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0ED2DB-0B4F-7347-AF08-4A19861552C1}"/>
              </a:ext>
            </a:extLst>
          </p:cNvPr>
          <p:cNvGrpSpPr/>
          <p:nvPr/>
        </p:nvGrpSpPr>
        <p:grpSpPr>
          <a:xfrm>
            <a:off x="6457828" y="1622689"/>
            <a:ext cx="6314883" cy="1046440"/>
            <a:chOff x="758777" y="2930807"/>
            <a:chExt cx="6314883" cy="10464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F600F6-2CDE-814A-B228-3164B4469B5D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Rooms (R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RN)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R  N		N  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7EB430-4D01-3440-8CCE-67D31654C915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F497B3-6D4A-6942-A4C7-C74C39053010}"/>
              </a:ext>
            </a:extLst>
          </p:cNvPr>
          <p:cNvGrpSpPr/>
          <p:nvPr/>
        </p:nvGrpSpPr>
        <p:grpSpPr>
          <a:xfrm>
            <a:off x="6457828" y="3938025"/>
            <a:ext cx="6314883" cy="1046440"/>
            <a:chOff x="758777" y="2930807"/>
            <a:chExt cx="6314883" cy="104644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9F7013-296A-9240-B2F5-29C2D81C04C0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Students (I  IFLT)</a:t>
              </a:r>
            </a:p>
            <a:p>
              <a:endParaRPr lang="en-US" altLang="ko-KR" sz="1000" dirty="0">
                <a:solidFill>
                  <a:srgbClr val="990000"/>
                </a:solidFill>
                <a:latin typeface="Century Gothic" panose="020B050202020202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I  FLT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B66DA7-94C7-1E47-86C5-1CB785BA2591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DA8E0-EB0A-BA41-A84E-3F289A844044}"/>
              </a:ext>
            </a:extLst>
          </p:cNvPr>
          <p:cNvGrpSpPr/>
          <p:nvPr/>
        </p:nvGrpSpPr>
        <p:grpSpPr>
          <a:xfrm>
            <a:off x="6457828" y="2780357"/>
            <a:ext cx="6314883" cy="1046440"/>
            <a:chOff x="758777" y="2930807"/>
            <a:chExt cx="6314883" cy="10464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892642-17E9-ED4E-8688-95B214F2AA87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Timeslot (I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IDSE)</a:t>
              </a:r>
            </a:p>
            <a:p>
              <a:endParaRPr lang="en-US" altLang="ko-KR" sz="1000" dirty="0">
                <a:solidFill>
                  <a:srgbClr val="990000"/>
                </a:solidFill>
                <a:latin typeface="Century Gothic" panose="020B050202020202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I  DSE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F82BF0-2392-5944-B9FD-471208AFAA09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E8AF61-D142-134E-BA44-E37E5DD9076B}"/>
              </a:ext>
            </a:extLst>
          </p:cNvPr>
          <p:cNvGrpSpPr/>
          <p:nvPr/>
        </p:nvGrpSpPr>
        <p:grpSpPr>
          <a:xfrm>
            <a:off x="6457828" y="5095693"/>
            <a:ext cx="6314883" cy="1046440"/>
            <a:chOff x="758777" y="2930807"/>
            <a:chExt cx="6314883" cy="10464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0CCB0B-6ADE-D342-8298-32ECEFAF3025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Professors (I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IFL)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I  FL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20F32A-CFDD-FB40-9CEC-C04CFAAB942D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7990A8-DEE2-4C49-AB66-18C6C4D0F7FD}"/>
              </a:ext>
            </a:extLst>
          </p:cNvPr>
          <p:cNvGrpSpPr/>
          <p:nvPr/>
        </p:nvGrpSpPr>
        <p:grpSpPr>
          <a:xfrm>
            <a:off x="758777" y="3938025"/>
            <a:ext cx="6314883" cy="1046440"/>
            <a:chOff x="758777" y="2930807"/>
            <a:chExt cx="6314883" cy="104644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F76CB7-CF79-C248-BFDA-F5590649E25E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Record (I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ILG)</a:t>
              </a:r>
            </a:p>
            <a:p>
              <a:endParaRPr lang="en-US" altLang="ko-KR" sz="1000" dirty="0">
                <a:solidFill>
                  <a:srgbClr val="990000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l  LG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E3646B-B978-3F4E-938F-8B3CC8E42DF7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223751-67D3-E148-9956-535265522167}"/>
              </a:ext>
            </a:extLst>
          </p:cNvPr>
          <p:cNvGrpSpPr/>
          <p:nvPr/>
        </p:nvGrpSpPr>
        <p:grpSpPr>
          <a:xfrm>
            <a:off x="758777" y="5095693"/>
            <a:ext cx="6314883" cy="1046440"/>
            <a:chOff x="758777" y="2930807"/>
            <a:chExt cx="6314883" cy="10464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7B2A79-A0A5-744B-A4E3-3BC20836EF44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solidFill>
                    <a:srgbClr val="990000"/>
                  </a:solidFill>
                  <a:latin typeface="Century Gothic" panose="020B0502020202020204" pitchFamily="34" charset="0"/>
                </a:rPr>
                <a:t>SBCReq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 (I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IN)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I  N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AF301B-98B7-024F-A9B9-8BAF36D5526D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sp>
        <p:nvSpPr>
          <p:cNvPr id="32" name="テキスト ボックス 15">
            <a:extLst>
              <a:ext uri="{FF2B5EF4-FFF2-40B4-BE49-F238E27FC236}">
                <a16:creationId xmlns:a16="http://schemas.microsoft.com/office/drawing/2014/main" id="{30DBCEB6-BC47-8644-B28A-4256BD355294}"/>
              </a:ext>
            </a:extLst>
          </p:cNvPr>
          <p:cNvSpPr txBox="1"/>
          <p:nvPr/>
        </p:nvSpPr>
        <p:spPr>
          <a:xfrm>
            <a:off x="6762342" y="558597"/>
            <a:ext cx="20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i="1" dirty="0">
                <a:solidFill>
                  <a:srgbClr val="4B4B4B"/>
                </a:solidFill>
                <a:latin typeface="Century Gothic" panose="020B0502020202020204" pitchFamily="34" charset="0"/>
              </a:rPr>
              <a:t>AFTER</a:t>
            </a:r>
            <a:endParaRPr kumimoji="1" lang="ja-JP" altLang="en-US" sz="2400" i="1" dirty="0">
              <a:solidFill>
                <a:srgbClr val="4B4B4B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97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696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Functional Dependency: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56E1475-B603-0344-8054-EE7B27DE0CC9}"/>
              </a:ext>
            </a:extLst>
          </p:cNvPr>
          <p:cNvGrpSpPr/>
          <p:nvPr/>
        </p:nvGrpSpPr>
        <p:grpSpPr>
          <a:xfrm>
            <a:off x="758777" y="1614504"/>
            <a:ext cx="6314883" cy="2585323"/>
            <a:chOff x="758777" y="2930807"/>
            <a:chExt cx="6314883" cy="25853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C882D7-1C94-6240-8AF9-B6AFFEB07FD8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Classes (C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CSIMTDRPA)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C  IMTDRPA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C  IM	IM  C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C  ID		ID  C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C  TD	TD  C</a:t>
              </a:r>
            </a:p>
            <a:p>
              <a:endParaRPr lang="en-US" altLang="ko-KR" sz="2800" dirty="0">
                <a:solidFill>
                  <a:srgbClr val="99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1AEEE9-3CCD-4E43-85AA-FFF2B21C24A3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0ED2DB-0B4F-7347-AF08-4A19861552C1}"/>
              </a:ext>
            </a:extLst>
          </p:cNvPr>
          <p:cNvGrpSpPr/>
          <p:nvPr/>
        </p:nvGrpSpPr>
        <p:grpSpPr>
          <a:xfrm>
            <a:off x="6457828" y="1614504"/>
            <a:ext cx="6314883" cy="2523768"/>
            <a:chOff x="758777" y="2930807"/>
            <a:chExt cx="6314883" cy="25237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F600F6-2CDE-814A-B228-3164B4469B5D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Courses (C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CSRT)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C  SRT	SRT  C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C  SR		SR  T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C  ST		ST  R 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C  RT	</a:t>
              </a: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C  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7EB430-4D01-3440-8CCE-67D31654C915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E2F9DA-3D8B-8F4D-8E9D-1630CAD5E0A3}"/>
              </a:ext>
            </a:extLst>
          </p:cNvPr>
          <p:cNvGrpSpPr/>
          <p:nvPr/>
        </p:nvGrpSpPr>
        <p:grpSpPr>
          <a:xfrm>
            <a:off x="758777" y="4656074"/>
            <a:ext cx="6314883" cy="1046440"/>
            <a:chOff x="758777" y="2930807"/>
            <a:chExt cx="6314883" cy="10464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6BD818-B45E-A940-AFB3-CA22E30AAA97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AdminAccounts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 (I  IP)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I  P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F7514A-7DC5-3248-9E66-D6D3841787BD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39370F-44AA-2742-B28F-E172E030A6B5}"/>
              </a:ext>
            </a:extLst>
          </p:cNvPr>
          <p:cNvGrpSpPr/>
          <p:nvPr/>
        </p:nvGrpSpPr>
        <p:grpSpPr>
          <a:xfrm>
            <a:off x="6457828" y="4656074"/>
            <a:ext cx="6314883" cy="1046440"/>
            <a:chOff x="758777" y="2930807"/>
            <a:chExt cx="6314883" cy="10464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F9B97E-3DD7-5F4F-BB86-1403F393DC32}"/>
                </a:ext>
              </a:extLst>
            </p:cNvPr>
            <p:cNvSpPr txBox="1"/>
            <p:nvPr/>
          </p:nvSpPr>
          <p:spPr>
            <a:xfrm>
              <a:off x="1105618" y="2930807"/>
              <a:ext cx="596804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>
                  <a:solidFill>
                    <a:srgbClr val="990000"/>
                  </a:solidFill>
                  <a:latin typeface="Century Gothic" panose="020B0502020202020204" pitchFamily="34" charset="0"/>
                </a:rPr>
                <a:t>StudentAccounts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 (I</a:t>
              </a:r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  <a:sym typeface="Wingdings" pitchFamily="2" charset="2"/>
                </a:rPr>
                <a:t>IP)</a:t>
              </a:r>
            </a:p>
            <a:p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  <a:p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I  P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6FFA99-C33E-2A45-97E6-E653527B0AAE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sp>
        <p:nvSpPr>
          <p:cNvPr id="17" name="テキスト ボックス 15">
            <a:extLst>
              <a:ext uri="{FF2B5EF4-FFF2-40B4-BE49-F238E27FC236}">
                <a16:creationId xmlns:a16="http://schemas.microsoft.com/office/drawing/2014/main" id="{35B69E2D-6340-114D-AAE0-F72E2E9D0BC8}"/>
              </a:ext>
            </a:extLst>
          </p:cNvPr>
          <p:cNvSpPr txBox="1"/>
          <p:nvPr/>
        </p:nvSpPr>
        <p:spPr>
          <a:xfrm>
            <a:off x="6762342" y="558597"/>
            <a:ext cx="20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i="1" dirty="0">
                <a:solidFill>
                  <a:srgbClr val="4B4B4B"/>
                </a:solidFill>
                <a:latin typeface="Century Gothic" panose="020B0502020202020204" pitchFamily="34" charset="0"/>
              </a:rPr>
              <a:t>AFTER</a:t>
            </a:r>
            <a:endParaRPr kumimoji="1" lang="ja-JP" altLang="en-US" sz="2400" i="1" dirty="0">
              <a:solidFill>
                <a:srgbClr val="4B4B4B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0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4451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Normalization: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87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DCBD5E1-628F-6542-8D8E-2B2E37F26862}"/>
              </a:ext>
            </a:extLst>
          </p:cNvPr>
          <p:cNvGrpSpPr/>
          <p:nvPr/>
        </p:nvGrpSpPr>
        <p:grpSpPr>
          <a:xfrm>
            <a:off x="758777" y="2050974"/>
            <a:ext cx="8209377" cy="523220"/>
            <a:chOff x="758777" y="2930807"/>
            <a:chExt cx="8209377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5FF5D2-5F53-6641-97BA-B12407DB6DA9}"/>
                </a:ext>
              </a:extLst>
            </p:cNvPr>
            <p:cNvSpPr txBox="1"/>
            <p:nvPr/>
          </p:nvSpPr>
          <p:spPr>
            <a:xfrm>
              <a:off x="1105618" y="2930807"/>
              <a:ext cx="78625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Log-in (Admin)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E45D03-ED44-294A-83F7-999937814140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990000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EF65322-79B2-BB40-9F5A-5453ED9EFD08}"/>
              </a:ext>
            </a:extLst>
          </p:cNvPr>
          <p:cNvSpPr txBox="1"/>
          <p:nvPr/>
        </p:nvSpPr>
        <p:spPr>
          <a:xfrm>
            <a:off x="378460" y="255749"/>
            <a:ext cx="6918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  <a:cs typeface="Calibri" panose="020F0502020204030204" pitchFamily="34" charset="0"/>
              </a:rPr>
              <a:t>Key Database Features: </a:t>
            </a:r>
            <a:endParaRPr lang="ko-KR" altLang="en-US" sz="4800" spc="-100" dirty="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A3F362-18D5-A941-A9A5-E0F721FB2F63}"/>
              </a:ext>
            </a:extLst>
          </p:cNvPr>
          <p:cNvCxnSpPr/>
          <p:nvPr/>
        </p:nvCxnSpPr>
        <p:spPr>
          <a:xfrm>
            <a:off x="287369" y="273679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7E5807-3602-DD45-9C61-71F8340B7059}"/>
              </a:ext>
            </a:extLst>
          </p:cNvPr>
          <p:cNvCxnSpPr/>
          <p:nvPr/>
        </p:nvCxnSpPr>
        <p:spPr>
          <a:xfrm>
            <a:off x="287369" y="6563502"/>
            <a:ext cx="11617263" cy="0"/>
          </a:xfrm>
          <a:prstGeom prst="line">
            <a:avLst/>
          </a:prstGeom>
          <a:ln>
            <a:solidFill>
              <a:srgbClr val="6B00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FFE1B7-F705-1045-BCB7-96E14D2301CE}"/>
              </a:ext>
            </a:extLst>
          </p:cNvPr>
          <p:cNvGrpSpPr/>
          <p:nvPr/>
        </p:nvGrpSpPr>
        <p:grpSpPr>
          <a:xfrm>
            <a:off x="758777" y="4123266"/>
            <a:ext cx="6161827" cy="523220"/>
            <a:chOff x="758777" y="3976502"/>
            <a:chExt cx="6161827" cy="5232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1808EE-6E57-CC4E-BA4E-F3A9D2E372D5}"/>
                </a:ext>
              </a:extLst>
            </p:cNvPr>
            <p:cNvSpPr txBox="1"/>
            <p:nvPr/>
          </p:nvSpPr>
          <p:spPr>
            <a:xfrm>
              <a:off x="1105618" y="3976502"/>
              <a:ext cx="5814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Edit Course Information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5545A-7A7E-0445-8B78-88688E51876C}"/>
                </a:ext>
              </a:extLst>
            </p:cNvPr>
            <p:cNvSpPr/>
            <p:nvPr/>
          </p:nvSpPr>
          <p:spPr>
            <a:xfrm>
              <a:off x="758777" y="4148112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9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359A4-BF6B-A84C-87B1-8A9BA2E1A813}"/>
              </a:ext>
            </a:extLst>
          </p:cNvPr>
          <p:cNvGrpSpPr/>
          <p:nvPr/>
        </p:nvGrpSpPr>
        <p:grpSpPr>
          <a:xfrm>
            <a:off x="758777" y="3087120"/>
            <a:ext cx="7189469" cy="523220"/>
            <a:chOff x="758777" y="2930807"/>
            <a:chExt cx="7189469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7F7403-48AD-0142-96ED-D2B4EFA1FB0C}"/>
                </a:ext>
              </a:extLst>
            </p:cNvPr>
            <p:cNvSpPr txBox="1"/>
            <p:nvPr/>
          </p:nvSpPr>
          <p:spPr>
            <a:xfrm>
              <a:off x="1105618" y="2930807"/>
              <a:ext cx="6842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Add New Students/Professors/Courses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6CFC0A-3267-E241-8F58-35256474D22F}"/>
                </a:ext>
              </a:extLst>
            </p:cNvPr>
            <p:cNvSpPr/>
            <p:nvPr/>
          </p:nvSpPr>
          <p:spPr>
            <a:xfrm>
              <a:off x="758777" y="3102417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90000"/>
                </a:solidFill>
              </a:endParaRPr>
            </a:p>
          </p:txBody>
        </p:sp>
      </p:grpSp>
      <p:sp>
        <p:nvSpPr>
          <p:cNvPr id="17" name="テキスト ボックス 15">
            <a:extLst>
              <a:ext uri="{FF2B5EF4-FFF2-40B4-BE49-F238E27FC236}">
                <a16:creationId xmlns:a16="http://schemas.microsoft.com/office/drawing/2014/main" id="{68ABA063-1B1D-914F-B3C5-3BE2DF23CBCB}"/>
              </a:ext>
            </a:extLst>
          </p:cNvPr>
          <p:cNvSpPr txBox="1"/>
          <p:nvPr/>
        </p:nvSpPr>
        <p:spPr>
          <a:xfrm>
            <a:off x="6762342" y="558597"/>
            <a:ext cx="204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i="1" dirty="0">
                <a:solidFill>
                  <a:srgbClr val="4B4B4B"/>
                </a:solidFill>
                <a:latin typeface="Century Gothic" panose="020B0502020202020204" pitchFamily="34" charset="0"/>
              </a:rPr>
              <a:t>Admin</a:t>
            </a:r>
            <a:endParaRPr kumimoji="1" lang="ja-JP" altLang="en-US" sz="2400" i="1" dirty="0">
              <a:solidFill>
                <a:srgbClr val="4B4B4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10F863-9854-644E-BACF-F7DA5F96A704}"/>
              </a:ext>
            </a:extLst>
          </p:cNvPr>
          <p:cNvGrpSpPr/>
          <p:nvPr/>
        </p:nvGrpSpPr>
        <p:grpSpPr>
          <a:xfrm>
            <a:off x="758777" y="5159412"/>
            <a:ext cx="6161827" cy="523220"/>
            <a:chOff x="758777" y="3976502"/>
            <a:chExt cx="6161827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031D77-696A-4A4D-83DE-0EF57E85A14A}"/>
                </a:ext>
              </a:extLst>
            </p:cNvPr>
            <p:cNvSpPr txBox="1"/>
            <p:nvPr/>
          </p:nvSpPr>
          <p:spPr>
            <a:xfrm>
              <a:off x="1105618" y="3976502"/>
              <a:ext cx="5814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990000"/>
                  </a:solidFill>
                  <a:latin typeface="Century Gothic" panose="020B0502020202020204" pitchFamily="34" charset="0"/>
                </a:rPr>
                <a:t>View Student Record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6AA890-8A05-E246-A43F-95CE8EFCF112}"/>
                </a:ext>
              </a:extLst>
            </p:cNvPr>
            <p:cNvSpPr/>
            <p:nvPr/>
          </p:nvSpPr>
          <p:spPr>
            <a:xfrm>
              <a:off x="758777" y="4148112"/>
              <a:ext cx="180000" cy="180000"/>
            </a:xfrm>
            <a:prstGeom prst="rect">
              <a:avLst/>
            </a:prstGeom>
            <a:pattFill prst="ltUpDiag">
              <a:fgClr>
                <a:srgbClr val="99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9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95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896</Words>
  <Application>Microsoft Office PowerPoint</Application>
  <PresentationFormat>와이드스크린</PresentationFormat>
  <Paragraphs>212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游ゴシック</vt:lpstr>
      <vt:lpstr>맑은 고딕</vt:lpstr>
      <vt:lpstr>Arial</vt:lpstr>
      <vt:lpstr>Calibri</vt:lpstr>
      <vt:lpstr>Calibri Light</vt:lpstr>
      <vt:lpstr>Century Gothic</vt:lpstr>
      <vt:lpstr>Century Schoolbook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JEONG HyeJun</dc:creator>
  <cp:lastModifiedBy>Jung Hanna</cp:lastModifiedBy>
  <cp:revision>51</cp:revision>
  <dcterms:created xsi:type="dcterms:W3CDTF">2019-05-21T09:05:52Z</dcterms:created>
  <dcterms:modified xsi:type="dcterms:W3CDTF">2019-06-05T04:34:29Z</dcterms:modified>
</cp:coreProperties>
</file>